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68" r:id="rId3"/>
    <p:sldId id="382" r:id="rId4"/>
    <p:sldId id="383" r:id="rId5"/>
    <p:sldId id="299" r:id="rId6"/>
    <p:sldId id="302" r:id="rId7"/>
    <p:sldId id="744" r:id="rId8"/>
    <p:sldId id="369" r:id="rId9"/>
    <p:sldId id="745" r:id="rId10"/>
    <p:sldId id="742" r:id="rId11"/>
    <p:sldId id="746" r:id="rId12"/>
    <p:sldId id="74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8F34B0-1D0A-4C67-95F3-A263AB2712EE}">
          <p14:sldIdLst>
            <p14:sldId id="268"/>
            <p14:sldId id="382"/>
            <p14:sldId id="383"/>
            <p14:sldId id="299"/>
            <p14:sldId id="302"/>
            <p14:sldId id="744"/>
            <p14:sldId id="369"/>
            <p14:sldId id="745"/>
            <p14:sldId id="742"/>
            <p14:sldId id="746"/>
            <p14:sldId id="7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4E80C-AFFB-AAA7-3E27-BE50E9A1F109}" name="Sabboubeh, Ghassan" initials="SG" userId="S::SabboGF@WSDOT.WA.GOV::062c763e-ce14-490b-bde0-dc8d25940f86" providerId="AD"/>
  <p188:author id="{5645A975-E144-623D-666B-71A4218DBE74}" name="Abraha, Tes" initials="AT" userId="S::abrahat@WSDOT.WA.GOV::b3112b54-b6e3-4fa4-9523-155a350d6f9c" providerId="AD"/>
  <p188:author id="{4157C4A2-7CB1-D4CB-07EF-ADE9E4024A70}" name="Ndile, Kyengo" initials="NK" userId="S::NdileK@WSDOT.WA.GOV::dffe3ae4-4972-4511-9efb-017fdfe68450" providerId="AD"/>
  <p188:author id="{8F722CE4-1A1A-0FC3-1116-936BEC4827F8}" name="Ezeokeke, Kenneth" initials="EK" userId="S::EzeokeK@WSDOT.WA.GOV::1547f0f2-a94d-48f4-9804-0155604520b9" providerId="AD"/>
  <p188:author id="{7F7534F2-AAD8-91EB-54C9-3E1A88EB39A4}" name="Malaki, Sanaz" initials="MS" userId="S::MalakiS@WSDOT.WA.GOV::bd4a1532-5664-4baa-aafb-741380ae6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en, Kris" initials="OK" lastIdx="16" clrIdx="0">
    <p:extLst>
      <p:ext uri="{19B8F6BF-5375-455C-9EA6-DF929625EA0E}">
        <p15:presenceInfo xmlns:p15="http://schemas.microsoft.com/office/powerpoint/2012/main" userId="S::OlsenK@WSDOT.WA.GOV::d6c45c49-12fb-406c-90d7-257673e5af96" providerId="AD"/>
      </p:ext>
    </p:extLst>
  </p:cmAuthor>
  <p:cmAuthor id="2" name="Escude, Laura" initials="EL" lastIdx="30" clrIdx="1">
    <p:extLst>
      <p:ext uri="{19B8F6BF-5375-455C-9EA6-DF929625EA0E}">
        <p15:presenceInfo xmlns:p15="http://schemas.microsoft.com/office/powerpoint/2012/main" userId="S::MussomL@WSDOT.WA.GOV::f3253d4b-44db-49cb-b74a-35625d3b1be2" providerId="AD"/>
      </p:ext>
    </p:extLst>
  </p:cmAuthor>
  <p:cmAuthor id="3" name="Laughlin, Jim D." initials="LJD" lastIdx="41" clrIdx="2">
    <p:extLst>
      <p:ext uri="{19B8F6BF-5375-455C-9EA6-DF929625EA0E}">
        <p15:presenceInfo xmlns:p15="http://schemas.microsoft.com/office/powerpoint/2012/main" userId="S::LaughlJ@WSDOT.WA.GOV::175ef494-8ce5-49bf-b197-59dbacd17d5c" providerId="AD"/>
      </p:ext>
    </p:extLst>
  </p:cmAuthor>
  <p:cmAuthor id="4" name="Ezeokeke, Kenneth" initials="EK" lastIdx="45" clrIdx="3">
    <p:extLst>
      <p:ext uri="{19B8F6BF-5375-455C-9EA6-DF929625EA0E}">
        <p15:presenceInfo xmlns:p15="http://schemas.microsoft.com/office/powerpoint/2012/main" userId="S::EzeokeK@WSDOT.WA.GOV::1547f0f2-a94d-48f4-9804-0155604520b9" providerId="AD"/>
      </p:ext>
    </p:extLst>
  </p:cmAuthor>
  <p:cmAuthor id="5" name="Abraha, Tes" initials="AT" lastIdx="23" clrIdx="4">
    <p:extLst>
      <p:ext uri="{19B8F6BF-5375-455C-9EA6-DF929625EA0E}">
        <p15:presenceInfo xmlns:p15="http://schemas.microsoft.com/office/powerpoint/2012/main" userId="S-1-5-21-34999301-517364082-273882866-93010" providerId="AD"/>
      </p:ext>
    </p:extLst>
  </p:cmAuthor>
  <p:cmAuthor id="6" name="Bill James - SEA" initials="BJ-S" lastIdx="19" clrIdx="5">
    <p:extLst>
      <p:ext uri="{19B8F6BF-5375-455C-9EA6-DF929625EA0E}">
        <p15:presenceInfo xmlns:p15="http://schemas.microsoft.com/office/powerpoint/2012/main" userId="S::WJames@hntb.com::b4f037c9-17df-4e89-9de2-042cae1f3c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D5B"/>
    <a:srgbClr val="00D9D4"/>
    <a:srgbClr val="1B6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7B9386-C4C3-4D89-B348-5307C5513430}" v="251" dt="2024-04-18T14:27:24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5676" autoAdjust="0"/>
  </p:normalViewPr>
  <p:slideViewPr>
    <p:cSldViewPr snapToGrid="0">
      <p:cViewPr varScale="1">
        <p:scale>
          <a:sx n="62" d="100"/>
          <a:sy n="62" d="100"/>
        </p:scale>
        <p:origin x="12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70"/>
    </p:cViewPr>
  </p:sorterViewPr>
  <p:notesViewPr>
    <p:cSldViewPr>
      <p:cViewPr>
        <p:scale>
          <a:sx n="64" d="100"/>
          <a:sy n="64" d="100"/>
        </p:scale>
        <p:origin x="3360" y="-7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694" tIns="47347" rIns="94694" bIns="473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694" tIns="47347" rIns="94694" bIns="47347" rtlCol="0"/>
          <a:lstStyle>
            <a:lvl1pPr algn="r">
              <a:defRPr sz="1200"/>
            </a:lvl1pPr>
          </a:lstStyle>
          <a:p>
            <a:fld id="{71B0DE8C-47F1-E541-B4DD-C4EB8DF58A07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1"/>
            <a:ext cx="3169810" cy="479733"/>
          </a:xfrm>
          <a:prstGeom prst="rect">
            <a:avLst/>
          </a:prstGeom>
        </p:spPr>
        <p:txBody>
          <a:bodyPr vert="horz" lIns="94694" tIns="47347" rIns="94694" bIns="473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1"/>
            <a:ext cx="3169810" cy="479733"/>
          </a:xfrm>
          <a:prstGeom prst="rect">
            <a:avLst/>
          </a:prstGeom>
        </p:spPr>
        <p:txBody>
          <a:bodyPr vert="horz" lIns="94694" tIns="47347" rIns="94694" bIns="47347" rtlCol="0" anchor="b"/>
          <a:lstStyle>
            <a:lvl1pPr algn="r">
              <a:defRPr sz="1200"/>
            </a:lvl1pPr>
          </a:lstStyle>
          <a:p>
            <a:fld id="{9608A881-B894-ED44-9108-D33174228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26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CDC475-BD9A-4C4C-9E91-34CA21719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0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3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5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6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48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6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0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0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50362"/>
            <a:ext cx="5486400" cy="5667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07499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11171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0421" y="506501"/>
            <a:ext cx="3791764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223" y="517343"/>
            <a:ext cx="4021699" cy="5538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421" y="1102417"/>
            <a:ext cx="3791763" cy="4960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0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0421" y="506501"/>
            <a:ext cx="3791764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223" y="517343"/>
            <a:ext cx="4021699" cy="27052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421" y="1102417"/>
            <a:ext cx="3791763" cy="4960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32464" y="3354676"/>
            <a:ext cx="4021699" cy="27069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269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Top, Three Photos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3112" y="506501"/>
            <a:ext cx="8295209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3113" y="1262591"/>
            <a:ext cx="8295209" cy="3156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3368822" y="4556787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423366" y="4555033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6296080" y="4555034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898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5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4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6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on Left Bullet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0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2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5" r:id="rId10"/>
    <p:sldLayoutId id="214748367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17932" y="5437841"/>
            <a:ext cx="406338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cs typeface="Arial" charset="0"/>
              </a:rPr>
              <a:t>Curt Winningham, 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April 18th,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9387" y="1752600"/>
            <a:ext cx="7703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D7D5B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I-5/Yesler Way to Northgate Way Vic. </a:t>
            </a:r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Pavement, Deck, Joints, and Drainage Project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7D5B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1952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3FBA-43C7-30F0-EB8D-A5A01DF9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Apparent Best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BAA97-6241-F57D-ED9B-F0D57E42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0B36DF-40F1-450D-AE60-B06E3B61B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37" y="1736436"/>
            <a:ext cx="8699725" cy="3942381"/>
          </a:xfrm>
        </p:spPr>
      </p:pic>
    </p:spTree>
    <p:extLst>
      <p:ext uri="{BB962C8B-B14F-4D97-AF65-F5344CB8AC3E}">
        <p14:creationId xmlns:p14="http://schemas.microsoft.com/office/powerpoint/2010/main" val="362479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02B5-D5F3-662D-B0DB-FBF8209A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2D21-E5AC-7397-1CE8-3C7CD7C0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46F64F-208B-FEF5-06CB-4C419ADC5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0" y="1767681"/>
            <a:ext cx="56007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6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7C0F-83B8-4031-B092-EAE031C8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00" y="264698"/>
            <a:ext cx="8083118" cy="689460"/>
          </a:xfrm>
        </p:spPr>
        <p:txBody>
          <a:bodyPr/>
          <a:lstStyle/>
          <a:p>
            <a:r>
              <a:rPr lang="en-US" sz="3600" dirty="0"/>
              <a:t>Reason for Project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E24E-BE7C-4086-8BEB-541C904BA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626" y="1124076"/>
            <a:ext cx="4729448" cy="1637597"/>
          </a:xfrm>
        </p:spPr>
        <p:txBody>
          <a:bodyPr/>
          <a:lstStyle/>
          <a:p>
            <a:r>
              <a:rPr lang="en-US" sz="2400" b="1" dirty="0"/>
              <a:t>60-year-old freeway</a:t>
            </a:r>
          </a:p>
          <a:p>
            <a:r>
              <a:rPr lang="en-US" sz="2400" b="1" dirty="0"/>
              <a:t>Too many emergency repairs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9122E-A85E-4928-9075-15289CD0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B390-8C00-49C7-BEED-470B249615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6B4E7-AC0C-F3CA-8472-52114B849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34" y="3089349"/>
            <a:ext cx="4600139" cy="3069754"/>
          </a:xfrm>
          <a:prstGeom prst="rect">
            <a:avLst/>
          </a:prstGeom>
        </p:spPr>
      </p:pic>
      <p:pic>
        <p:nvPicPr>
          <p:cNvPr id="6" name="Picture 5" descr="A group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3D556D9D-2FBE-8A06-8D45-375DABFD2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6028"/>
          <a:stretch/>
        </p:blipFill>
        <p:spPr>
          <a:xfrm>
            <a:off x="5066978" y="1227192"/>
            <a:ext cx="3781888" cy="30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9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7C0F-83B8-4031-B092-EAE031C8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00" y="264698"/>
            <a:ext cx="8083118" cy="689460"/>
          </a:xfrm>
        </p:spPr>
        <p:txBody>
          <a:bodyPr/>
          <a:lstStyle/>
          <a:p>
            <a:r>
              <a:rPr lang="en-US" sz="3600" dirty="0"/>
              <a:t>Project Locations: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9122E-A85E-4928-9075-15289CD0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B390-8C00-49C7-BEED-470B249615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D9665DC-DC7D-555B-08E6-8570FCFFD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481" y="2651558"/>
            <a:ext cx="2321442" cy="3669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B10B5-7176-C7DE-EE3A-AF7D7E7AF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76" y="2611803"/>
            <a:ext cx="2321442" cy="3669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634B0-102C-0E6A-34EA-B986D54596E8}"/>
              </a:ext>
            </a:extLst>
          </p:cNvPr>
          <p:cNvSpPr txBox="1"/>
          <p:nvPr/>
        </p:nvSpPr>
        <p:spPr>
          <a:xfrm>
            <a:off x="248481" y="1537250"/>
            <a:ext cx="23214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Location A:</a:t>
            </a:r>
          </a:p>
          <a:p>
            <a:pPr algn="ctr"/>
            <a:r>
              <a:rPr lang="en-US" dirty="0"/>
              <a:t>I-5 SB Yesler Way to Ship Canal Bridge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BE40D-AEF3-F3A3-B6D6-D056A322A792}"/>
              </a:ext>
            </a:extLst>
          </p:cNvPr>
          <p:cNvSpPr txBox="1"/>
          <p:nvPr/>
        </p:nvSpPr>
        <p:spPr>
          <a:xfrm>
            <a:off x="3173893" y="1537250"/>
            <a:ext cx="23214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Location B:</a:t>
            </a:r>
          </a:p>
          <a:p>
            <a:pPr algn="ctr"/>
            <a:r>
              <a:rPr lang="en-US" dirty="0"/>
              <a:t>I-5 NB/SB</a:t>
            </a:r>
          </a:p>
          <a:p>
            <a:pPr algn="ctr"/>
            <a:r>
              <a:rPr lang="en-US" dirty="0"/>
              <a:t>Ship Canal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C1958-14A1-7DE7-974F-CC8EA2B9C159}"/>
              </a:ext>
            </a:extLst>
          </p:cNvPr>
          <p:cNvSpPr txBox="1"/>
          <p:nvPr/>
        </p:nvSpPr>
        <p:spPr>
          <a:xfrm>
            <a:off x="6324589" y="1537250"/>
            <a:ext cx="25709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Location C:</a:t>
            </a:r>
          </a:p>
          <a:p>
            <a:pPr algn="ctr"/>
            <a:r>
              <a:rPr lang="en-US" dirty="0"/>
              <a:t>I-5 NB/SB Ship Canal to Northgate Vic.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10F4B-468A-B5C9-26B9-1D5670725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888" y="2493711"/>
            <a:ext cx="1966558" cy="3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090C8-49D5-49F3-A221-380C8FA5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AF409-E058-45AD-BA9B-20C5285C5B42}"/>
              </a:ext>
            </a:extLst>
          </p:cNvPr>
          <p:cNvSpPr txBox="1"/>
          <p:nvPr/>
        </p:nvSpPr>
        <p:spPr>
          <a:xfrm>
            <a:off x="185111" y="148675"/>
            <a:ext cx="5730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1B6C49"/>
                </a:solidFill>
                <a:latin typeface="Arial Black" panose="020B0A04020102020204" pitchFamily="34" charset="0"/>
              </a:rPr>
              <a:t>Location A: I-5 SB, Yesler Way to Ship Canal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59DA2-5A5D-49D2-9B48-47F466028A62}"/>
              </a:ext>
            </a:extLst>
          </p:cNvPr>
          <p:cNvSpPr txBox="1"/>
          <p:nvPr/>
        </p:nvSpPr>
        <p:spPr>
          <a:xfrm>
            <a:off x="93229" y="1171212"/>
            <a:ext cx="5730055" cy="357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Yesler Way to Ship Canal Bridge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 or repair selective concrete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Denny Way Over I-5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Expansion joint rehabilitation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Lakeview Viaduct      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ridge deck overlay</a:t>
            </a:r>
            <a:endParaRPr lang="en-US" strike="sngStrike" dirty="0">
              <a:solidFill>
                <a:srgbClr val="1B6C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existing expansion joints</a:t>
            </a:r>
          </a:p>
          <a:p>
            <a:pPr marL="2857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Resurface ten I-5 on- and off-ramps paving with HMA. </a:t>
            </a:r>
          </a:p>
          <a:p>
            <a:pPr marL="742950" lvl="1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marR="0" lvl="1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4E33AB-BAED-4AAF-9A5B-AB9DC1183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52" y="331734"/>
            <a:ext cx="3064536" cy="589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30FD0-8B83-463F-9715-3954E091F175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rcRect t="10365" b="40881"/>
          <a:stretch/>
        </p:blipFill>
        <p:spPr>
          <a:xfrm>
            <a:off x="583176" y="4581625"/>
            <a:ext cx="4806971" cy="18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3E71-8E0D-4FBC-8456-B77BEA45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76567"/>
            <a:ext cx="7453463" cy="823098"/>
          </a:xfrm>
        </p:spPr>
        <p:txBody>
          <a:bodyPr/>
          <a:lstStyle/>
          <a:p>
            <a:r>
              <a:rPr lang="en-US" sz="3000" dirty="0"/>
              <a:t>Location B: Ship Canal</a:t>
            </a:r>
            <a:br>
              <a:rPr lang="en-US" sz="3000" dirty="0"/>
            </a:br>
            <a:r>
              <a:rPr lang="en-US" sz="3000" dirty="0"/>
              <a:t>Bridge NB &amp; 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1638-0628-417D-B75F-518802A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13" y="1465446"/>
            <a:ext cx="4662250" cy="28827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Ship Canal Bridge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Replace the existing Latex-Modified Concrete (LMC) overlay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Perform deck repair underneath on both upper and lower deck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Replace/repair the existing transverse/ longitudinal joint seals and expansion joints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Replace existing bridge drain scuppers and downspout pipes. </a:t>
            </a:r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C5802-550F-4EC7-BC21-47281388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6D4F1F6-E3FD-4415-BCBB-7F2345768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46" y="1332506"/>
            <a:ext cx="3433730" cy="4866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7DAFE-4C69-48A1-B198-1D3BE923659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76" y="4554978"/>
            <a:ext cx="4107193" cy="18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3E71-8E0D-4FBC-8456-B77BEA45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76567"/>
            <a:ext cx="7453463" cy="823098"/>
          </a:xfrm>
        </p:spPr>
        <p:txBody>
          <a:bodyPr/>
          <a:lstStyle/>
          <a:p>
            <a:r>
              <a:rPr lang="en-US" sz="3000" dirty="0"/>
              <a:t>Location C: Ship Canal</a:t>
            </a:r>
            <a:br>
              <a:rPr lang="en-US" sz="3000" dirty="0"/>
            </a:br>
            <a:r>
              <a:rPr lang="en-US" sz="3000" dirty="0"/>
              <a:t>Bridge to Northgate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1638-0628-417D-B75F-518802A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81" y="1413760"/>
            <a:ext cx="4295687" cy="403047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Northgate Way &amp;  Corliss Ave. 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Re-construct the intersection to make it more pedestrian-friendly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Ravenna to SB I-5</a:t>
            </a:r>
          </a:p>
          <a:p>
            <a:endParaRPr lang="en-US" dirty="0"/>
          </a:p>
          <a:p>
            <a:r>
              <a:rPr lang="en-US" sz="1800" dirty="0"/>
              <a:t>Remove the broken concrete sliver in the left lane and replace with asphalt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Resurface 18 ramps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C5802-550F-4EC7-BC21-47281388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82502-0F63-0D27-4E69-1A8E0EC10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58" y="1261737"/>
            <a:ext cx="3829584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2E88-F823-403E-A429-FC1EFC4F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 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C0725-A7C1-43FB-8B9E-4B14CFFB2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16311" cy="48926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Linear Long-Term Closures</a:t>
            </a:r>
          </a:p>
          <a:p>
            <a:r>
              <a:rPr lang="en-US" sz="1800" dirty="0"/>
              <a:t>Duration dependent on length of work zone</a:t>
            </a:r>
          </a:p>
          <a:p>
            <a:r>
              <a:rPr lang="en-US" sz="1800" dirty="0"/>
              <a:t>Typically two stages of work</a:t>
            </a:r>
          </a:p>
          <a:p>
            <a:r>
              <a:rPr lang="en-US" sz="1800" dirty="0"/>
              <a:t>Mainline lanes</a:t>
            </a:r>
          </a:p>
          <a:p>
            <a:pPr lvl="1"/>
            <a:r>
              <a:rPr lang="en-US" sz="1800" dirty="0"/>
              <a:t>2 lanes closed (typical)</a:t>
            </a:r>
          </a:p>
          <a:p>
            <a:pPr lvl="1"/>
            <a:r>
              <a:rPr lang="en-US" sz="1800" dirty="0"/>
              <a:t>2 lanes open (typical)</a:t>
            </a:r>
          </a:p>
          <a:p>
            <a:r>
              <a:rPr lang="en-US" sz="1800" dirty="0"/>
              <a:t>Work occurs behind </a:t>
            </a:r>
            <a:br>
              <a:rPr lang="en-US" sz="1800" dirty="0"/>
            </a:br>
            <a:r>
              <a:rPr lang="en-US" sz="1800" dirty="0"/>
              <a:t>temporary concrete barrier</a:t>
            </a:r>
          </a:p>
          <a:p>
            <a:r>
              <a:rPr lang="en-US" sz="1800" dirty="0"/>
              <a:t>Work occurs 24 hours/day</a:t>
            </a:r>
            <a:br>
              <a:rPr lang="en-US" sz="1800" dirty="0"/>
            </a:br>
            <a:r>
              <a:rPr lang="en-US" sz="1800" dirty="0"/>
              <a:t>(subject to noise variance)</a:t>
            </a:r>
          </a:p>
          <a:p>
            <a:r>
              <a:rPr lang="en-US" sz="1800" dirty="0"/>
              <a:t>Detours to Express Lanes</a:t>
            </a:r>
            <a:br>
              <a:rPr lang="en-US" sz="1800" dirty="0"/>
            </a:br>
            <a:r>
              <a:rPr lang="en-US" sz="1800" dirty="0"/>
              <a:t>and other regional routes</a:t>
            </a:r>
          </a:p>
          <a:p>
            <a:pPr marL="0" indent="0">
              <a:buNone/>
            </a:pPr>
            <a:r>
              <a:rPr lang="en-US" sz="2000" b="1" dirty="0"/>
              <a:t>Typical allowable closures</a:t>
            </a:r>
          </a:p>
          <a:p>
            <a:r>
              <a:rPr lang="en-US" sz="1800" dirty="0"/>
              <a:t>Overnight closures</a:t>
            </a:r>
          </a:p>
          <a:p>
            <a:r>
              <a:rPr lang="en-US" sz="1800" dirty="0"/>
              <a:t>Weekend-long closures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41AE-9F64-4B15-B4BF-5B9E2D86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C272B8-8759-411F-B883-99084DED9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38"/>
          <a:stretch/>
        </p:blipFill>
        <p:spPr>
          <a:xfrm>
            <a:off x="3800337" y="2472714"/>
            <a:ext cx="5176607" cy="1517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8B971-BB9D-4426-8A4E-53D33F67B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0"/>
          <a:stretch/>
        </p:blipFill>
        <p:spPr>
          <a:xfrm>
            <a:off x="3838222" y="4072567"/>
            <a:ext cx="5065829" cy="1578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B33F2-B72C-48B0-9993-139C20163A45}"/>
              </a:ext>
            </a:extLst>
          </p:cNvPr>
          <p:cNvSpPr txBox="1"/>
          <p:nvPr/>
        </p:nvSpPr>
        <p:spPr>
          <a:xfrm>
            <a:off x="4501665" y="5057861"/>
            <a:ext cx="12485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EXPRESS LANES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6517E-1389-42A0-BA09-29B9FA4DFBD3}"/>
              </a:ext>
            </a:extLst>
          </p:cNvPr>
          <p:cNvSpPr txBox="1"/>
          <p:nvPr/>
        </p:nvSpPr>
        <p:spPr>
          <a:xfrm>
            <a:off x="4659934" y="2554866"/>
            <a:ext cx="9935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REVERSIBLE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CC74A-7862-4DFC-AEE2-7F60AA178304}"/>
              </a:ext>
            </a:extLst>
          </p:cNvPr>
          <p:cNvSpPr txBox="1"/>
          <p:nvPr/>
        </p:nvSpPr>
        <p:spPr>
          <a:xfrm>
            <a:off x="7631723" y="5036066"/>
            <a:ext cx="1058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NB MAINLINE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AC9DD-B1A0-44FB-B72B-393D0FBE7A29}"/>
              </a:ext>
            </a:extLst>
          </p:cNvPr>
          <p:cNvSpPr txBox="1"/>
          <p:nvPr/>
        </p:nvSpPr>
        <p:spPr>
          <a:xfrm>
            <a:off x="6447255" y="3354080"/>
            <a:ext cx="1058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NB MAINLINE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D4220-942A-477C-9530-6C6C67824BC3}"/>
              </a:ext>
            </a:extLst>
          </p:cNvPr>
          <p:cNvSpPr txBox="1"/>
          <p:nvPr/>
        </p:nvSpPr>
        <p:spPr>
          <a:xfrm>
            <a:off x="4612291" y="4209479"/>
            <a:ext cx="9935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REVERSIBLE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F7EA1-A27F-48A1-A0DF-07993924C10F}"/>
              </a:ext>
            </a:extLst>
          </p:cNvPr>
          <p:cNvSpPr txBox="1"/>
          <p:nvPr/>
        </p:nvSpPr>
        <p:spPr>
          <a:xfrm>
            <a:off x="4532443" y="3431284"/>
            <a:ext cx="12485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EXPRESS LANES</a:t>
            </a:r>
          </a:p>
        </p:txBody>
      </p:sp>
    </p:spTree>
    <p:extLst>
      <p:ext uri="{BB962C8B-B14F-4D97-AF65-F5344CB8AC3E}">
        <p14:creationId xmlns:p14="http://schemas.microsoft.com/office/powerpoint/2010/main" val="31277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3FBA-43C7-30F0-EB8D-A5A01DF9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Design-Build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BAA97-6241-F57D-ED9B-F0D57E42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ED4F9B-F2CB-D2A5-0AC3-94F3FD3AA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cs typeface="Arial"/>
              </a:rPr>
              <a:t>Procurement</a:t>
            </a:r>
          </a:p>
          <a:p>
            <a:pPr lvl="1"/>
            <a:r>
              <a:rPr lang="en-US" dirty="0">
                <a:cs typeface="Arial"/>
              </a:rPr>
              <a:t>RFP includes 30% design and project requirements</a:t>
            </a:r>
          </a:p>
          <a:p>
            <a:pPr lvl="1"/>
            <a:r>
              <a:rPr lang="en-US" dirty="0">
                <a:cs typeface="Arial"/>
              </a:rPr>
              <a:t>No prescribed order of work</a:t>
            </a:r>
          </a:p>
          <a:p>
            <a:pPr lvl="1"/>
            <a:r>
              <a:rPr lang="en-US" dirty="0">
                <a:cs typeface="Arial"/>
              </a:rPr>
              <a:t>Alternative Technical Concepts (ATCs)</a:t>
            </a:r>
          </a:p>
          <a:p>
            <a:pPr lvl="1"/>
            <a:r>
              <a:rPr lang="en-US" dirty="0">
                <a:cs typeface="Arial"/>
              </a:rPr>
              <a:t>Apparent Best Value</a:t>
            </a:r>
          </a:p>
          <a:p>
            <a:pPr marL="0" indent="0">
              <a:buNone/>
            </a:pPr>
            <a:endParaRPr lang="en-US" sz="2100" dirty="0">
              <a:cs typeface="Arial"/>
            </a:endParaRPr>
          </a:p>
          <a:p>
            <a:pPr marL="0" indent="0">
              <a:buNone/>
            </a:pPr>
            <a:r>
              <a:rPr lang="en-US" sz="2000" b="1" dirty="0">
                <a:cs typeface="Arial"/>
              </a:rPr>
              <a:t>Included in RFP</a:t>
            </a:r>
          </a:p>
          <a:p>
            <a:pPr marL="989951" lvl="1" indent="-456565"/>
            <a:r>
              <a:rPr lang="en-US" dirty="0">
                <a:cs typeface="Arial"/>
              </a:rPr>
              <a:t>No long-term linear lane closures before January 2025</a:t>
            </a:r>
          </a:p>
          <a:p>
            <a:pPr marL="989951" lvl="1" indent="-456565"/>
            <a:r>
              <a:rPr lang="en-US" dirty="0">
                <a:cs typeface="Arial"/>
              </a:rPr>
              <a:t>No long-term linear lane closures during 2026 World Cup</a:t>
            </a:r>
          </a:p>
          <a:p>
            <a:pPr marL="989951" lvl="1" indent="-456565"/>
            <a:endParaRPr lang="en-US" sz="2100" dirty="0">
              <a:cs typeface="Arial"/>
            </a:endParaRPr>
          </a:p>
          <a:p>
            <a:pPr marL="0" indent="0">
              <a:buNone/>
            </a:pPr>
            <a:r>
              <a:rPr lang="en-US" sz="2000" b="1" dirty="0">
                <a:cs typeface="Arial"/>
              </a:rPr>
              <a:t>Once project is awarded</a:t>
            </a:r>
          </a:p>
          <a:p>
            <a:pPr marL="989951" lvl="1" indent="-456565"/>
            <a:r>
              <a:rPr lang="en-US" dirty="0">
                <a:cs typeface="Arial"/>
              </a:rPr>
              <a:t>Design and construction occurs concurrently in increments</a:t>
            </a:r>
          </a:p>
          <a:p>
            <a:pPr marL="989951" lvl="1" indent="-456565"/>
            <a:r>
              <a:rPr lang="en-US" dirty="0">
                <a:cs typeface="Arial"/>
              </a:rPr>
              <a:t>WSDOT team will continue to provide updates to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8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3FBA-43C7-30F0-EB8D-A5A01DF9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BAA97-6241-F57D-ED9B-F0D57E42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DCDDF8F-9892-13AE-3118-D5676DBF8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750908"/>
              </p:ext>
            </p:extLst>
          </p:nvPr>
        </p:nvGraphicFramePr>
        <p:xfrm>
          <a:off x="1477818" y="2025377"/>
          <a:ext cx="6266007" cy="3115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9158">
                  <a:extLst>
                    <a:ext uri="{9D8B030D-6E8A-4147-A177-3AD203B41FA5}">
                      <a16:colId xmlns:a16="http://schemas.microsoft.com/office/drawing/2014/main" val="2439935974"/>
                    </a:ext>
                  </a:extLst>
                </a:gridCol>
                <a:gridCol w="2906849">
                  <a:extLst>
                    <a:ext uri="{9D8B030D-6E8A-4147-A177-3AD203B41FA5}">
                      <a16:colId xmlns:a16="http://schemas.microsoft.com/office/drawing/2014/main" val="2474223671"/>
                    </a:ext>
                  </a:extLst>
                </a:gridCol>
              </a:tblGrid>
              <a:tr h="31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RFQ 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July 17, 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1437676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SOQs Due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August 31, 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9175342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Notify Shortlisted Submitters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October 17, 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4731655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 RFP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26, 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7486055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5997750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6341943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Proposals Due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February 21, 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059772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Announce Best Value Proposer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April 17, 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3953935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Estimated Notice to Proceed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May 16, </a:t>
                      </a:r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6977432"/>
                  </a:ext>
                </a:extLst>
              </a:tr>
              <a:tr h="311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Substantial Completion date in RFP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31, 2027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0971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359576"/>
      </p:ext>
    </p:extLst>
  </p:cSld>
  <p:clrMapOvr>
    <a:masterClrMapping/>
  </p:clrMapOvr>
</p:sld>
</file>

<file path=ppt/theme/theme1.xml><?xml version="1.0" encoding="utf-8"?>
<a:theme xmlns:a="http://schemas.openxmlformats.org/drawingml/2006/main" name="WSDOT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SDOT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WSDOT_PPT_TEMPLATE</Template>
  <TotalTime>15599</TotalTime>
  <Words>445</Words>
  <Application>Microsoft Office PowerPoint</Application>
  <PresentationFormat>On-screen Show (4:3)</PresentationFormat>
  <Paragraphs>113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WSDOT_PPT_TEMPLATE</vt:lpstr>
      <vt:lpstr>WSDOT CONTENT SLIDES</vt:lpstr>
      <vt:lpstr>PowerPoint Presentation</vt:lpstr>
      <vt:lpstr>Reason for Project  </vt:lpstr>
      <vt:lpstr>Project Locations:</vt:lpstr>
      <vt:lpstr>PowerPoint Presentation</vt:lpstr>
      <vt:lpstr>Location B: Ship Canal Bridge NB &amp; SB</vt:lpstr>
      <vt:lpstr>Location C: Ship Canal Bridge to Northgate </vt:lpstr>
      <vt:lpstr>MOT Strategy</vt:lpstr>
      <vt:lpstr>Design-Build Information</vt:lpstr>
      <vt:lpstr>Procurement Schedule</vt:lpstr>
      <vt:lpstr>Apparent Best Value</vt:lpstr>
      <vt:lpstr>Questions</vt:lpstr>
    </vt:vector>
  </TitlesOfParts>
  <Company>WSDOT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Olsen, Kris</dc:creator>
  <cp:lastModifiedBy>Bryant, Rebecca M</cp:lastModifiedBy>
  <cp:revision>459</cp:revision>
  <cp:lastPrinted>2022-03-02T17:47:22Z</cp:lastPrinted>
  <dcterms:created xsi:type="dcterms:W3CDTF">2021-08-09T17:21:01Z</dcterms:created>
  <dcterms:modified xsi:type="dcterms:W3CDTF">2024-04-22T19:58:55Z</dcterms:modified>
</cp:coreProperties>
</file>